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Lobster"/>
      <p:regular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9270A52-B9E4-4172-B20F-A96181ECE31E}">
  <a:tblStyle styleId="{09270A52-B9E4-4172-B20F-A96181ECE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5FBA31A-E05C-4309-97EB-4E61DE221DB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Lobster-regular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f43a19951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f43a1995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f43a19951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f43a1995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fbd6b6fe4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fbd6b6fe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fbd6b6fe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fbd6b6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fbd6b6fe4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fbd6b6fe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fbd6b6fe4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fbd6b6fe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fbd6b6fe4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fbd6b6fe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0b4cdad2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0b4cdad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bd6b6fe4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bd6b6f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fbd6b6fe4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fbd6b6fe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fbd6b6fe4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fbd6b6fe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fbd6b6fe4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fbd6b6fe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0b92cc347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0b92cc3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0b92cc347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0b92cc34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0b92cc347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0b92cc3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bb4b1fb6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bb4b1f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0b92cc34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0b92cc3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0bb4b1fb6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0bb4b1f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fbd6b6fe4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fbd6b6fe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0bb4b1fb6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0bb4b1f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75a7f99e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75a7f99e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43a19951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43a1995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f43a19951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f43a199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43a19951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f43a1995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43a19951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43a199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400">
                  <a:solidFill>
                    <a:schemeClr val="dk1"/>
                  </a:solidFill>
                </a:rPr>
                <a:t>‘’</a:t>
              </a:r>
              <a:endParaRPr b="1" sz="9400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/>
        </p:txBody>
      </p:sp>
      <p:sp>
        <p:nvSpPr>
          <p:cNvPr id="52" name="Google Shape;52;p9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Relationship Id="rId4" Type="http://schemas.openxmlformats.org/officeDocument/2006/relationships/image" Target="../media/image3.gif"/><Relationship Id="rId5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3.jp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hyperlink" Target="http://spinningup.openai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Dvk_lu3sBbAD2V-RWsWbtStzE-OvWh9l/view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EC6Ufkh01rOP7rRVgjdNK0U6i16yFv6g/view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youtube.com/watch?v=kopoLzvh5jY" TargetMode="External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youtube.com/watch?v=zR11FLZ-O9M" TargetMode="External"/><Relationship Id="rId4" Type="http://schemas.openxmlformats.org/officeDocument/2006/relationships/hyperlink" Target="https://deeplearning.mit.edu/" TargetMode="External"/><Relationship Id="rId5" Type="http://schemas.openxmlformats.org/officeDocument/2006/relationships/hyperlink" Target="https://medium.com/tensorflow/mit-deep-learning-basics-introduction-and-overview-with-tensorflow-355bcd26baf0" TargetMode="External"/><Relationship Id="rId6" Type="http://schemas.openxmlformats.org/officeDocument/2006/relationships/hyperlink" Target="https://www.youtube.com/watch?v=FgzM3zpZ55o" TargetMode="External"/><Relationship Id="rId7" Type="http://schemas.openxmlformats.org/officeDocument/2006/relationships/hyperlink" Target="https://www.youtube.com/watch?v=2pWv7GOvuf0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matthewsparr/Reinforcement-Learning-Less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700" y="2506062"/>
            <a:ext cx="4374826" cy="2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00" y="2532150"/>
            <a:ext cx="3211575" cy="24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175" y="152400"/>
            <a:ext cx="5111175" cy="22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4294967295" type="ctrTitle"/>
          </p:nvPr>
        </p:nvSpPr>
        <p:spPr>
          <a:xfrm>
            <a:off x="582500" y="1085450"/>
            <a:ext cx="711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How does</a:t>
            </a:r>
            <a:endParaRPr sz="8000"/>
          </a:p>
        </p:txBody>
      </p:sp>
      <p:sp>
        <p:nvSpPr>
          <p:cNvPr id="141" name="Google Shape;141;p21"/>
          <p:cNvSpPr txBox="1"/>
          <p:nvPr>
            <p:ph idx="4294967295" type="subTitle"/>
          </p:nvPr>
        </p:nvSpPr>
        <p:spPr>
          <a:xfrm>
            <a:off x="701975" y="1959800"/>
            <a:ext cx="7112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000"/>
              <a:t>RL work</a:t>
            </a:r>
            <a:r>
              <a:rPr b="1" lang="en" sz="4000"/>
              <a:t>?</a:t>
            </a:r>
            <a:endParaRPr b="1" sz="4000"/>
          </a:p>
        </p:txBody>
      </p:sp>
      <p:sp>
        <p:nvSpPr>
          <p:cNvPr id="142" name="Google Shape;142;p21"/>
          <p:cNvSpPr/>
          <p:nvPr/>
        </p:nvSpPr>
        <p:spPr>
          <a:xfrm>
            <a:off x="813273" y="26941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1182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Environment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world in which the other components exist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3572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Rewards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Positive or negative feedback values determined by changes in environment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20232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Agent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model or player that seeks to improve performance in the environment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55284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Actions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Moves the agent can take at any given state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7758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States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 configurations of the environment</a:t>
            </a:r>
            <a:endParaRPr/>
          </a:p>
        </p:txBody>
      </p:sp>
      <p:cxnSp>
        <p:nvCxnSpPr>
          <p:cNvPr id="155" name="Google Shape;155;p22"/>
          <p:cNvCxnSpPr/>
          <p:nvPr/>
        </p:nvCxnSpPr>
        <p:spPr>
          <a:xfrm flipH="1">
            <a:off x="1980025" y="2210325"/>
            <a:ext cx="6900" cy="16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2"/>
          <p:cNvCxnSpPr/>
          <p:nvPr/>
        </p:nvCxnSpPr>
        <p:spPr>
          <a:xfrm flipH="1">
            <a:off x="3808825" y="2210325"/>
            <a:ext cx="6900" cy="16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2"/>
          <p:cNvCxnSpPr/>
          <p:nvPr/>
        </p:nvCxnSpPr>
        <p:spPr>
          <a:xfrm flipH="1">
            <a:off x="5561425" y="2210325"/>
            <a:ext cx="6900" cy="16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2"/>
          <p:cNvCxnSpPr/>
          <p:nvPr/>
        </p:nvCxnSpPr>
        <p:spPr>
          <a:xfrm flipH="1">
            <a:off x="7390225" y="2210325"/>
            <a:ext cx="6900" cy="16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00" y="1015450"/>
            <a:ext cx="6921875" cy="2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457200" y="-8325"/>
            <a:ext cx="82296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75" y="533405"/>
            <a:ext cx="4605000" cy="35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penguin</a:t>
            </a:r>
            <a:endParaRPr/>
          </a:p>
        </p:txBody>
      </p:sp>
      <p:graphicFrame>
        <p:nvGraphicFramePr>
          <p:cNvPr id="177" name="Google Shape;177;p25"/>
          <p:cNvGraphicFramePr/>
          <p:nvPr/>
        </p:nvGraphicFramePr>
        <p:xfrm>
          <a:off x="4645325" y="137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{09270A52-B9E4-4172-B20F-A96181ECE31E}</a:tableStyleId>
              </a:tblPr>
              <a:tblGrid>
                <a:gridCol w="1867600"/>
                <a:gridCol w="1867600"/>
              </a:tblGrid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Penguin moves to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Reward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Empty ocean space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Wall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Shark space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-50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Mine space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-100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Fish space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+100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75" y="1622762"/>
            <a:ext cx="3842450" cy="29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4627500" y="1944175"/>
            <a:ext cx="3749100" cy="286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4627500" y="2516800"/>
            <a:ext cx="3749100" cy="229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4627500" y="3089425"/>
            <a:ext cx="3749100" cy="1717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4627500" y="3662050"/>
            <a:ext cx="3749100" cy="11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4627500" y="4234675"/>
            <a:ext cx="37491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idx="4294967295" type="ctrTitle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Q-learning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0" name="Google Shape;190;p26"/>
          <p:cNvSpPr txBox="1"/>
          <p:nvPr>
            <p:ph idx="4294967295" type="subTitle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Learning a policy to select actions that will maximize rewards</a:t>
            </a:r>
            <a:endParaRPr/>
          </a:p>
        </p:txBody>
      </p:sp>
      <p:grpSp>
        <p:nvGrpSpPr>
          <p:cNvPr id="191" name="Google Shape;191;p26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92" name="Google Shape;192;p26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3919375" y="894400"/>
            <a:ext cx="1294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Q</a:t>
            </a:r>
            <a:endParaRPr b="1" sz="60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Q-function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2330000" y="1435529"/>
            <a:ext cx="7761600" cy="3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Q-value given the current state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action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The reward for taking the current action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Known as gamma, a discount factor for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future rewards</a:t>
            </a:r>
            <a:r>
              <a:rPr lang="en"/>
              <a:t> 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Maximum possible Q-value for the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following state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0" l="10584" r="13485" t="3203"/>
          <a:stretch/>
        </p:blipFill>
        <p:spPr>
          <a:xfrm>
            <a:off x="3155250" y="342800"/>
            <a:ext cx="5582950" cy="1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27220" l="11251" r="70384" t="21008"/>
          <a:stretch/>
        </p:blipFill>
        <p:spPr>
          <a:xfrm>
            <a:off x="842750" y="1470486"/>
            <a:ext cx="1182325" cy="6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38449" l="34201" r="60565" t="32903"/>
          <a:stretch/>
        </p:blipFill>
        <p:spPr>
          <a:xfrm>
            <a:off x="1241500" y="2468987"/>
            <a:ext cx="384800" cy="3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34312" l="43528" r="52190" t="33989"/>
          <a:stretch/>
        </p:blipFill>
        <p:spPr>
          <a:xfrm>
            <a:off x="1276500" y="3350700"/>
            <a:ext cx="314825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30680" l="49427" r="15557" t="27583"/>
          <a:stretch/>
        </p:blipFill>
        <p:spPr>
          <a:xfrm>
            <a:off x="374613" y="4195950"/>
            <a:ext cx="1955387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4294967295" type="body"/>
          </p:nvPr>
        </p:nvSpPr>
        <p:spPr>
          <a:xfrm>
            <a:off x="577225" y="11"/>
            <a:ext cx="35301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/>
              <a:t>Q-table</a:t>
            </a:r>
            <a:endParaRPr sz="2000"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6" name="Google Shape;216;p28"/>
          <p:cNvGraphicFramePr/>
          <p:nvPr/>
        </p:nvGraphicFramePr>
        <p:xfrm>
          <a:off x="238875" y="126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{45FBA31A-E05C-4309-97EB-4E61DE221DB1}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</a:tblGrid>
              <a:tr h="44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4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Down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(0,1)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(0,2)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(0,3)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(0,4)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(0,5)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 etc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613" y="1759246"/>
            <a:ext cx="2403174" cy="18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 b="0" l="10584" r="13485" t="3203"/>
          <a:stretch/>
        </p:blipFill>
        <p:spPr>
          <a:xfrm>
            <a:off x="4683300" y="257975"/>
            <a:ext cx="3720950" cy="8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4294967295" type="ctrTitle"/>
          </p:nvPr>
        </p:nvSpPr>
        <p:spPr>
          <a:xfrm>
            <a:off x="582500" y="2457050"/>
            <a:ext cx="7539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How can I experiment with r</a:t>
            </a:r>
            <a:r>
              <a:rPr lang="en" sz="5000"/>
              <a:t>einforcement learning?</a:t>
            </a:r>
            <a:endParaRPr sz="5000"/>
          </a:p>
        </p:txBody>
      </p:sp>
      <p:sp>
        <p:nvSpPr>
          <p:cNvPr id="225" name="Google Shape;225;p29"/>
          <p:cNvSpPr/>
          <p:nvPr/>
        </p:nvSpPr>
        <p:spPr>
          <a:xfrm>
            <a:off x="813273" y="36085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 txBox="1"/>
          <p:nvPr>
            <p:ph idx="4294967295" type="ctrTitle"/>
          </p:nvPr>
        </p:nvSpPr>
        <p:spPr>
          <a:xfrm>
            <a:off x="582500" y="1085450"/>
            <a:ext cx="711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 is</a:t>
            </a:r>
            <a:endParaRPr sz="8000"/>
          </a:p>
        </p:txBody>
      </p:sp>
      <p:sp>
        <p:nvSpPr>
          <p:cNvPr id="69" name="Google Shape;69;p12"/>
          <p:cNvSpPr txBox="1"/>
          <p:nvPr>
            <p:ph idx="4294967295" type="subTitle"/>
          </p:nvPr>
        </p:nvSpPr>
        <p:spPr>
          <a:xfrm>
            <a:off x="701975" y="1959800"/>
            <a:ext cx="7112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000"/>
              <a:t>Reinforcement learning?</a:t>
            </a:r>
            <a:endParaRPr b="1" sz="4000"/>
          </a:p>
        </p:txBody>
      </p:sp>
      <p:sp>
        <p:nvSpPr>
          <p:cNvPr id="70" name="Google Shape;70;p12"/>
          <p:cNvSpPr/>
          <p:nvPr/>
        </p:nvSpPr>
        <p:spPr>
          <a:xfrm>
            <a:off x="813273" y="26941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4294967295" type="ctrTitle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Gym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32" name="Google Shape;232;p30"/>
          <p:cNvSpPr txBox="1"/>
          <p:nvPr>
            <p:ph idx="4294967295" type="subTitle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toolkit for developing and comparing reinforcement learning algorithms</a:t>
            </a:r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3474332" y="319046"/>
            <a:ext cx="2195359" cy="2121323"/>
            <a:chOff x="3782700" y="1538288"/>
            <a:chExt cx="1578600" cy="1578600"/>
          </a:xfrm>
        </p:grpSpPr>
        <p:sp>
          <p:nvSpPr>
            <p:cNvPr id="234" name="Google Shape;23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30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3919375" y="894400"/>
            <a:ext cx="1294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Q</a:t>
            </a:r>
            <a:endParaRPr b="1" sz="60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650" y="578474"/>
            <a:ext cx="1414725" cy="16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Gym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656200" y="13152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F5B"/>
                </a:solidFill>
              </a:rPr>
              <a:t>Use environments to play games, step by step</a:t>
            </a:r>
            <a:endParaRPr>
              <a:solidFill>
                <a:srgbClr val="454F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/>
          </a:blip>
          <a:srcRect b="0" l="0" r="77213" t="0"/>
          <a:stretch/>
        </p:blipFill>
        <p:spPr>
          <a:xfrm>
            <a:off x="3165045" y="608575"/>
            <a:ext cx="1123599" cy="5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950" y="1964800"/>
            <a:ext cx="5640099" cy="30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 rotWithShape="1">
          <a:blip r:embed="rId5">
            <a:alphaModFix/>
          </a:blip>
          <a:srcRect b="0" l="0" r="36532" t="0"/>
          <a:stretch/>
        </p:blipFill>
        <p:spPr>
          <a:xfrm>
            <a:off x="5225800" y="311150"/>
            <a:ext cx="2938725" cy="11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2735475" y="1548500"/>
            <a:ext cx="3369900" cy="13917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Activity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idx="4294967295" type="ctrTitle"/>
          </p:nvPr>
        </p:nvSpPr>
        <p:spPr>
          <a:xfrm>
            <a:off x="384800" y="2326300"/>
            <a:ext cx="8255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Deep</a:t>
            </a:r>
            <a:r>
              <a:rPr lang="en" sz="7200">
                <a:solidFill>
                  <a:srgbClr val="FFFFFF"/>
                </a:solidFill>
              </a:rPr>
              <a:t> </a:t>
            </a:r>
            <a:r>
              <a:rPr lang="en" sz="7200">
                <a:solidFill>
                  <a:srgbClr val="FFFFFF"/>
                </a:solidFill>
              </a:rPr>
              <a:t>Q-network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62" name="Google Shape;262;p33"/>
          <p:cNvSpPr txBox="1"/>
          <p:nvPr>
            <p:ph idx="4294967295" type="subTitle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Q-learning using a neural network to select optimal actions based on predicted Q-values </a:t>
            </a: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3692856" y="484745"/>
            <a:ext cx="1644743" cy="1644743"/>
            <a:chOff x="3782700" y="1538288"/>
            <a:chExt cx="1578600" cy="1578600"/>
          </a:xfrm>
        </p:grpSpPr>
        <p:sp>
          <p:nvSpPr>
            <p:cNvPr id="264" name="Google Shape;264;p33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3544575" y="803450"/>
            <a:ext cx="19413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DQN</a:t>
            </a:r>
            <a:endParaRPr b="1" sz="60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components</a:t>
            </a: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cap="rnd" cmpd="sng" w="114300">
            <a:solidFill>
              <a:srgbClr val="C7F46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Experience Replay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cap="rnd" cmpd="sng" w="114300">
            <a:solidFill>
              <a:srgbClr val="C7F46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Epsilon-greedy Policy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cap="rnd" cmpd="sng" w="114300">
            <a:solidFill>
              <a:srgbClr val="C7F46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Separate</a:t>
            </a:r>
            <a:r>
              <a:rPr lang="en"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Target Model</a:t>
            </a:r>
            <a:endParaRPr sz="2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8" name="Google Shape;278;p34"/>
          <p:cNvCxnSpPr>
            <a:stCxn id="275" idx="2"/>
            <a:endCxn id="276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cap="rnd" cmpd="sng" w="38100">
            <a:solidFill>
              <a:srgbClr val="454F5B"/>
            </a:solidFill>
            <a:prstDash val="solid"/>
            <a:round/>
            <a:headEnd len="sm" w="sm" type="diamond"/>
            <a:tailEnd len="sm" w="sm" type="diamond"/>
          </a:ln>
        </p:spPr>
      </p:cxnSp>
      <p:cxnSp>
        <p:nvCxnSpPr>
          <p:cNvPr id="279" name="Google Shape;279;p34"/>
          <p:cNvCxnSpPr>
            <a:stCxn id="276" idx="2"/>
            <a:endCxn id="277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cap="rnd" cmpd="sng" w="38100">
            <a:solidFill>
              <a:srgbClr val="454F5B"/>
            </a:solidFill>
            <a:prstDash val="solid"/>
            <a:round/>
            <a:headEnd len="sm" w="sm" type="diamond"/>
            <a:tailEnd len="sm" w="sm" type="diamond"/>
          </a:ln>
        </p:spPr>
      </p:cxn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Replay</a:t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>
                <a:solidFill>
                  <a:srgbClr val="454F5B"/>
                </a:solidFill>
              </a:rPr>
              <a:t> A memory of past actions, state, rewards is stored</a:t>
            </a:r>
            <a:endParaRPr>
              <a:solidFill>
                <a:srgbClr val="454F5B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▣"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After a certain interval, a random sample of the memory is selected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/>
              <a:t> Network is then trained on the entire batch</a:t>
            </a:r>
            <a:endParaRPr/>
          </a:p>
        </p:txBody>
      </p:sp>
      <p:sp>
        <p:nvSpPr>
          <p:cNvPr id="287" name="Google Shape;287;p35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</a:t>
            </a:r>
            <a:r>
              <a:rPr lang="en"/>
              <a:t> Target Model</a:t>
            </a:r>
            <a:endParaRPr/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>
                <a:solidFill>
                  <a:srgbClr val="454F5B"/>
                </a:solidFill>
              </a:rPr>
              <a:t> Two models are used - primary model and target model</a:t>
            </a:r>
            <a:endParaRPr>
              <a:solidFill>
                <a:srgbClr val="454F5B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▣"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Target model is used for predictions, primary model is used for training</a:t>
            </a:r>
            <a:endParaRPr/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/>
              <a:t> After an interval, weights from primary model are moved to target model</a:t>
            </a:r>
            <a:endParaRPr/>
          </a:p>
        </p:txBody>
      </p:sp>
      <p:sp>
        <p:nvSpPr>
          <p:cNvPr id="294" name="Google Shape;294;p36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Epsilon-greedy Policy</a:t>
            </a:r>
            <a:endParaRPr/>
          </a:p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>
                <a:solidFill>
                  <a:srgbClr val="454F5B"/>
                </a:solidFill>
              </a:rPr>
              <a:t> A value, epsilon is selected (typically 1) as well as an epsilon rate (typically 0.99 - 0.9999)</a:t>
            </a:r>
            <a:endParaRPr>
              <a:solidFill>
                <a:srgbClr val="454F5B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▣"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Each time the network chooses an action, it has a chance of selecting either a random action or a predicted action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/>
              <a:t> If a random number &lt; epsilon, act randomly</a:t>
            </a:r>
            <a:endParaRPr/>
          </a:p>
        </p:txBody>
      </p:sp>
      <p:sp>
        <p:nvSpPr>
          <p:cNvPr id="301" name="Google Shape;301;p3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Epsilon-greedy Policy cont.</a:t>
            </a:r>
            <a:endParaRPr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>
                <a:solidFill>
                  <a:srgbClr val="454F5B"/>
                </a:solidFill>
              </a:rPr>
              <a:t> After a certain interval, epsilon is decayed by the decay rate</a:t>
            </a:r>
            <a:endParaRPr>
              <a:solidFill>
                <a:srgbClr val="454F5B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▣"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Initially, the network will almost always select random actions, gaining new experiences</a:t>
            </a:r>
            <a:endParaRPr/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/>
              <a:t> Over time, more and more actions will be predicted and the network relies on what it has learned.</a:t>
            </a:r>
            <a:endParaRPr/>
          </a:p>
        </p:txBody>
      </p:sp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7F464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314" name="Google Shape;314;p39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 txBox="1"/>
          <p:nvPr>
            <p:ph idx="4294967295" type="ctrTitle"/>
          </p:nvPr>
        </p:nvSpPr>
        <p:spPr>
          <a:xfrm>
            <a:off x="685800" y="-1368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ECDC4"/>
                </a:solidFill>
              </a:rPr>
              <a:t>Choose action via epsilon-greedy</a:t>
            </a:r>
            <a:endParaRPr sz="3200">
              <a:solidFill>
                <a:srgbClr val="4ECDC4"/>
              </a:solidFill>
            </a:endParaRPr>
          </a:p>
        </p:txBody>
      </p:sp>
      <p:sp>
        <p:nvSpPr>
          <p:cNvPr id="316" name="Google Shape;316;p39"/>
          <p:cNvSpPr txBox="1"/>
          <p:nvPr>
            <p:ph idx="4294967295" type="subTitle"/>
          </p:nvPr>
        </p:nvSpPr>
        <p:spPr>
          <a:xfrm>
            <a:off x="685800" y="4969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Store state, action, reward, next state in memory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317" name="Google Shape;317;p39"/>
          <p:cNvSpPr txBox="1"/>
          <p:nvPr>
            <p:ph idx="4294967295" type="ctrTitle"/>
          </p:nvPr>
        </p:nvSpPr>
        <p:spPr>
          <a:xfrm>
            <a:off x="685800" y="32959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ECDC4"/>
                </a:solidFill>
              </a:rPr>
              <a:t>Decay epsilon by decay rate</a:t>
            </a:r>
            <a:endParaRPr sz="3200">
              <a:solidFill>
                <a:srgbClr val="4ECDC4"/>
              </a:solidFill>
            </a:endParaRPr>
          </a:p>
        </p:txBody>
      </p:sp>
      <p:sp>
        <p:nvSpPr>
          <p:cNvPr id="318" name="Google Shape;318;p39"/>
          <p:cNvSpPr txBox="1"/>
          <p:nvPr>
            <p:ph idx="4294967295" type="subTitle"/>
          </p:nvPr>
        </p:nvSpPr>
        <p:spPr>
          <a:xfrm>
            <a:off x="685800" y="40783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Repeat until trained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19" name="Google Shape;319;p39"/>
          <p:cNvSpPr txBox="1"/>
          <p:nvPr>
            <p:ph idx="4294967295" type="ctrTitle"/>
          </p:nvPr>
        </p:nvSpPr>
        <p:spPr>
          <a:xfrm>
            <a:off x="685800" y="15052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7F464"/>
                </a:solidFill>
              </a:rPr>
              <a:t>After interval, experience replay</a:t>
            </a:r>
            <a:endParaRPr sz="3200">
              <a:solidFill>
                <a:srgbClr val="C7F464"/>
              </a:solidFill>
            </a:endParaRPr>
          </a:p>
        </p:txBody>
      </p:sp>
      <p:sp>
        <p:nvSpPr>
          <p:cNvPr id="320" name="Google Shape;320;p39"/>
          <p:cNvSpPr txBox="1"/>
          <p:nvPr>
            <p:ph idx="4294967295" type="subTitle"/>
          </p:nvPr>
        </p:nvSpPr>
        <p:spPr>
          <a:xfrm>
            <a:off x="685800" y="22114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Transfer weights from primary to target model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321" name="Google Shape;321;p39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learning</a:t>
            </a:r>
            <a:endParaRPr/>
          </a:p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6153228" y="1747900"/>
            <a:ext cx="2682000" cy="2682000"/>
          </a:xfrm>
          <a:prstGeom prst="ellipse">
            <a:avLst/>
          </a:prstGeom>
          <a:noFill/>
          <a:ln cap="flat" cmpd="sng" w="114300">
            <a:solidFill>
              <a:srgbClr val="4ECD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  <a:endParaRPr sz="1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374276" y="1747900"/>
            <a:ext cx="2682000" cy="2682000"/>
          </a:xfrm>
          <a:prstGeom prst="ellipse">
            <a:avLst/>
          </a:prstGeom>
          <a:noFill/>
          <a:ln cap="flat" cmpd="sng" w="114300">
            <a:solidFill>
              <a:srgbClr val="C7F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  <a:endParaRPr sz="1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3263750" y="1777325"/>
            <a:ext cx="2682000" cy="2682000"/>
          </a:xfrm>
          <a:prstGeom prst="ellipse">
            <a:avLst/>
          </a:prstGeom>
          <a:noFill/>
          <a:ln cap="flat" cmpd="sng" w="1143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Reinforcement</a:t>
            </a:r>
            <a:endParaRPr sz="17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691200" y="537250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Reinforcement learning taxonomy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7" name="Google Shape;327;p40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100" y="1448825"/>
            <a:ext cx="66294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4761500" y="1077488"/>
            <a:ext cx="3006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http://spinningup.openai.com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idx="4294967295" type="ctrTitle"/>
          </p:nvPr>
        </p:nvSpPr>
        <p:spPr>
          <a:xfrm>
            <a:off x="102325" y="2554900"/>
            <a:ext cx="894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Policy Gradients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335" name="Google Shape;335;p41"/>
          <p:cNvSpPr txBox="1"/>
          <p:nvPr>
            <p:ph idx="4294967295" type="subTitle"/>
          </p:nvPr>
        </p:nvSpPr>
        <p:spPr>
          <a:xfrm>
            <a:off x="156900" y="3792550"/>
            <a:ext cx="8820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Developing a policy for actions through the use of predicting action probabilities with a neural network</a:t>
            </a:r>
            <a:endParaRPr/>
          </a:p>
        </p:txBody>
      </p:sp>
      <p:grpSp>
        <p:nvGrpSpPr>
          <p:cNvPr id="336" name="Google Shape;336;p41"/>
          <p:cNvGrpSpPr/>
          <p:nvPr/>
        </p:nvGrpSpPr>
        <p:grpSpPr>
          <a:xfrm>
            <a:off x="3692712" y="898426"/>
            <a:ext cx="1484673" cy="1426739"/>
            <a:chOff x="3782700" y="1538288"/>
            <a:chExt cx="1578600" cy="1578600"/>
          </a:xfrm>
        </p:grpSpPr>
        <p:sp>
          <p:nvSpPr>
            <p:cNvPr id="337" name="Google Shape;337;p4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41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1"/>
          <p:cNvSpPr txBox="1"/>
          <p:nvPr/>
        </p:nvSpPr>
        <p:spPr>
          <a:xfrm>
            <a:off x="3745075" y="1032025"/>
            <a:ext cx="13233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PG</a:t>
            </a:r>
            <a:endParaRPr b="1" sz="60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policy gradients work</a:t>
            </a:r>
            <a:endParaRPr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691200" y="1892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>
                <a:solidFill>
                  <a:srgbClr val="454F5B"/>
                </a:solidFill>
              </a:rPr>
              <a:t> Predict probabilities of actions</a:t>
            </a:r>
            <a:endParaRPr>
              <a:solidFill>
                <a:srgbClr val="454F5B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▣"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Training on each game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/>
              <a:t> No estimation of future Q-values</a:t>
            </a:r>
            <a:endParaRPr/>
          </a:p>
        </p:txBody>
      </p:sp>
      <p:sp>
        <p:nvSpPr>
          <p:cNvPr id="349" name="Google Shape;349;p42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idx="4294967295" type="body"/>
          </p:nvPr>
        </p:nvSpPr>
        <p:spPr>
          <a:xfrm>
            <a:off x="797125" y="124550"/>
            <a:ext cx="2149800" cy="14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DQN</a:t>
            </a:r>
            <a:endParaRPr b="1"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3"/>
          <p:cNvSpPr txBox="1"/>
          <p:nvPr>
            <p:ph idx="4294967295" type="body"/>
          </p:nvPr>
        </p:nvSpPr>
        <p:spPr>
          <a:xfrm>
            <a:off x="4485825" y="124550"/>
            <a:ext cx="4843500" cy="14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Policy Gradient</a:t>
            </a:r>
            <a:endParaRPr b="1"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57" name="Google Shape;357;p43"/>
          <p:cNvSpPr/>
          <p:nvPr/>
        </p:nvSpPr>
        <p:spPr>
          <a:xfrm>
            <a:off x="975025" y="1461700"/>
            <a:ext cx="1794000" cy="498000"/>
          </a:xfrm>
          <a:prstGeom prst="flowChartAlternate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6010575" y="1461700"/>
            <a:ext cx="1794000" cy="498000"/>
          </a:xfrm>
          <a:prstGeom prst="flowChartAlternate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43"/>
          <p:cNvSpPr/>
          <p:nvPr/>
        </p:nvSpPr>
        <p:spPr>
          <a:xfrm>
            <a:off x="716250" y="24416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3"/>
          <p:cNvSpPr/>
          <p:nvPr/>
        </p:nvSpPr>
        <p:spPr>
          <a:xfrm>
            <a:off x="1325700" y="24416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3"/>
          <p:cNvSpPr/>
          <p:nvPr/>
        </p:nvSpPr>
        <p:spPr>
          <a:xfrm>
            <a:off x="2104550" y="24416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"/>
          <p:cNvSpPr/>
          <p:nvPr/>
        </p:nvSpPr>
        <p:spPr>
          <a:xfrm>
            <a:off x="2714000" y="24416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259225" y="29236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>
            <a:off x="944875" y="29236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/>
          <p:nvPr/>
        </p:nvSpPr>
        <p:spPr>
          <a:xfrm>
            <a:off x="1647525" y="29236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3"/>
          <p:cNvSpPr/>
          <p:nvPr/>
        </p:nvSpPr>
        <p:spPr>
          <a:xfrm>
            <a:off x="1647525" y="29236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3"/>
          <p:cNvSpPr/>
          <p:nvPr/>
        </p:nvSpPr>
        <p:spPr>
          <a:xfrm>
            <a:off x="2409375" y="29236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"/>
          <p:cNvSpPr/>
          <p:nvPr/>
        </p:nvSpPr>
        <p:spPr>
          <a:xfrm>
            <a:off x="3139325" y="29236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Google Shape;369;p43"/>
          <p:cNvCxnSpPr>
            <a:stCxn id="357" idx="2"/>
            <a:endCxn id="359" idx="7"/>
          </p:cNvCxnSpPr>
          <p:nvPr/>
        </p:nvCxnSpPr>
        <p:spPr>
          <a:xfrm flipH="1">
            <a:off x="984025" y="1959700"/>
            <a:ext cx="888000" cy="52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43"/>
          <p:cNvCxnSpPr>
            <a:stCxn id="357" idx="2"/>
            <a:endCxn id="360" idx="0"/>
          </p:cNvCxnSpPr>
          <p:nvPr/>
        </p:nvCxnSpPr>
        <p:spPr>
          <a:xfrm flipH="1">
            <a:off x="1482625" y="1959700"/>
            <a:ext cx="389400" cy="48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43"/>
          <p:cNvCxnSpPr>
            <a:stCxn id="357" idx="2"/>
            <a:endCxn id="361" idx="1"/>
          </p:cNvCxnSpPr>
          <p:nvPr/>
        </p:nvCxnSpPr>
        <p:spPr>
          <a:xfrm>
            <a:off x="1872025" y="1959700"/>
            <a:ext cx="278400" cy="52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43"/>
          <p:cNvCxnSpPr>
            <a:stCxn id="357" idx="2"/>
            <a:endCxn id="362" idx="1"/>
          </p:cNvCxnSpPr>
          <p:nvPr/>
        </p:nvCxnSpPr>
        <p:spPr>
          <a:xfrm>
            <a:off x="1872025" y="1959700"/>
            <a:ext cx="888000" cy="52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43"/>
          <p:cNvSpPr/>
          <p:nvPr/>
        </p:nvSpPr>
        <p:spPr>
          <a:xfrm>
            <a:off x="716250" y="346042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"/>
          <p:cNvSpPr/>
          <p:nvPr/>
        </p:nvSpPr>
        <p:spPr>
          <a:xfrm>
            <a:off x="1325700" y="346042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/>
          <p:nvPr/>
        </p:nvSpPr>
        <p:spPr>
          <a:xfrm>
            <a:off x="2104550" y="346042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3"/>
          <p:cNvSpPr/>
          <p:nvPr/>
        </p:nvSpPr>
        <p:spPr>
          <a:xfrm>
            <a:off x="2714000" y="346042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 txBox="1"/>
          <p:nvPr/>
        </p:nvSpPr>
        <p:spPr>
          <a:xfrm>
            <a:off x="3950600" y="3424000"/>
            <a:ext cx="14871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8" name="Google Shape;378;p43"/>
          <p:cNvCxnSpPr>
            <a:stCxn id="359" idx="3"/>
            <a:endCxn id="363" idx="7"/>
          </p:cNvCxnSpPr>
          <p:nvPr/>
        </p:nvCxnSpPr>
        <p:spPr>
          <a:xfrm flipH="1">
            <a:off x="527005" y="2705423"/>
            <a:ext cx="235200" cy="26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43"/>
          <p:cNvCxnSpPr>
            <a:stCxn id="363" idx="4"/>
            <a:endCxn id="373" idx="0"/>
          </p:cNvCxnSpPr>
          <p:nvPr/>
        </p:nvCxnSpPr>
        <p:spPr>
          <a:xfrm>
            <a:off x="416125" y="3232650"/>
            <a:ext cx="4569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43"/>
          <p:cNvCxnSpPr>
            <a:stCxn id="368" idx="4"/>
            <a:endCxn id="376" idx="0"/>
          </p:cNvCxnSpPr>
          <p:nvPr/>
        </p:nvCxnSpPr>
        <p:spPr>
          <a:xfrm flipH="1">
            <a:off x="2870825" y="3232650"/>
            <a:ext cx="4254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43"/>
          <p:cNvCxnSpPr>
            <a:stCxn id="362" idx="5"/>
            <a:endCxn id="368" idx="0"/>
          </p:cNvCxnSpPr>
          <p:nvPr/>
        </p:nvCxnSpPr>
        <p:spPr>
          <a:xfrm>
            <a:off x="2981845" y="2705423"/>
            <a:ext cx="314400" cy="21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43"/>
          <p:cNvCxnSpPr>
            <a:stCxn id="361" idx="4"/>
            <a:endCxn id="367" idx="0"/>
          </p:cNvCxnSpPr>
          <p:nvPr/>
        </p:nvCxnSpPr>
        <p:spPr>
          <a:xfrm>
            <a:off x="2261450" y="2750675"/>
            <a:ext cx="3048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43"/>
          <p:cNvCxnSpPr>
            <a:stCxn id="367" idx="4"/>
            <a:endCxn id="375" idx="0"/>
          </p:cNvCxnSpPr>
          <p:nvPr/>
        </p:nvCxnSpPr>
        <p:spPr>
          <a:xfrm flipH="1">
            <a:off x="2261475" y="3232650"/>
            <a:ext cx="3048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3"/>
          <p:cNvCxnSpPr>
            <a:stCxn id="360" idx="4"/>
            <a:endCxn id="364" idx="0"/>
          </p:cNvCxnSpPr>
          <p:nvPr/>
        </p:nvCxnSpPr>
        <p:spPr>
          <a:xfrm flipH="1">
            <a:off x="1101900" y="2750675"/>
            <a:ext cx="3807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43"/>
          <p:cNvCxnSpPr>
            <a:stCxn id="364" idx="4"/>
            <a:endCxn id="374" idx="0"/>
          </p:cNvCxnSpPr>
          <p:nvPr/>
        </p:nvCxnSpPr>
        <p:spPr>
          <a:xfrm>
            <a:off x="1101775" y="3232650"/>
            <a:ext cx="3807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43"/>
          <p:cNvCxnSpPr>
            <a:stCxn id="359" idx="4"/>
            <a:endCxn id="366" idx="0"/>
          </p:cNvCxnSpPr>
          <p:nvPr/>
        </p:nvCxnSpPr>
        <p:spPr>
          <a:xfrm>
            <a:off x="873150" y="2750675"/>
            <a:ext cx="9312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43"/>
          <p:cNvCxnSpPr>
            <a:stCxn id="362" idx="4"/>
            <a:endCxn id="366" idx="0"/>
          </p:cNvCxnSpPr>
          <p:nvPr/>
        </p:nvCxnSpPr>
        <p:spPr>
          <a:xfrm flipH="1">
            <a:off x="1804400" y="2750675"/>
            <a:ext cx="10665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3"/>
          <p:cNvCxnSpPr>
            <a:stCxn id="366" idx="4"/>
            <a:endCxn id="373" idx="0"/>
          </p:cNvCxnSpPr>
          <p:nvPr/>
        </p:nvCxnSpPr>
        <p:spPr>
          <a:xfrm flipH="1">
            <a:off x="873225" y="3232650"/>
            <a:ext cx="9312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43"/>
          <p:cNvCxnSpPr>
            <a:stCxn id="366" idx="4"/>
            <a:endCxn id="376" idx="0"/>
          </p:cNvCxnSpPr>
          <p:nvPr/>
        </p:nvCxnSpPr>
        <p:spPr>
          <a:xfrm>
            <a:off x="1804425" y="3232650"/>
            <a:ext cx="10665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3"/>
          <p:cNvCxnSpPr>
            <a:stCxn id="363" idx="4"/>
            <a:endCxn id="375" idx="0"/>
          </p:cNvCxnSpPr>
          <p:nvPr/>
        </p:nvCxnSpPr>
        <p:spPr>
          <a:xfrm>
            <a:off x="416125" y="3232650"/>
            <a:ext cx="18453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3"/>
          <p:cNvCxnSpPr>
            <a:stCxn id="368" idx="4"/>
            <a:endCxn id="374" idx="0"/>
          </p:cNvCxnSpPr>
          <p:nvPr/>
        </p:nvCxnSpPr>
        <p:spPr>
          <a:xfrm flipH="1">
            <a:off x="1482725" y="3232650"/>
            <a:ext cx="18135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3"/>
          <p:cNvCxnSpPr>
            <a:stCxn id="361" idx="4"/>
            <a:endCxn id="364" idx="0"/>
          </p:cNvCxnSpPr>
          <p:nvPr/>
        </p:nvCxnSpPr>
        <p:spPr>
          <a:xfrm flipH="1">
            <a:off x="1101650" y="2750675"/>
            <a:ext cx="11598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43"/>
          <p:cNvCxnSpPr>
            <a:stCxn id="360" idx="4"/>
            <a:endCxn id="367" idx="0"/>
          </p:cNvCxnSpPr>
          <p:nvPr/>
        </p:nvCxnSpPr>
        <p:spPr>
          <a:xfrm>
            <a:off x="1482600" y="2750675"/>
            <a:ext cx="10836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43"/>
          <p:cNvSpPr/>
          <p:nvPr/>
        </p:nvSpPr>
        <p:spPr>
          <a:xfrm>
            <a:off x="5751050" y="244180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"/>
          <p:cNvSpPr/>
          <p:nvPr/>
        </p:nvSpPr>
        <p:spPr>
          <a:xfrm>
            <a:off x="6360500" y="244180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/>
          <p:nvPr/>
        </p:nvSpPr>
        <p:spPr>
          <a:xfrm>
            <a:off x="7139350" y="244180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"/>
          <p:cNvSpPr/>
          <p:nvPr/>
        </p:nvSpPr>
        <p:spPr>
          <a:xfrm>
            <a:off x="7748800" y="244180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/>
          <p:nvPr/>
        </p:nvSpPr>
        <p:spPr>
          <a:xfrm>
            <a:off x="5294025" y="29237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5979675" y="29237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/>
          <p:nvPr/>
        </p:nvSpPr>
        <p:spPr>
          <a:xfrm>
            <a:off x="6682325" y="29237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"/>
          <p:cNvSpPr/>
          <p:nvPr/>
        </p:nvSpPr>
        <p:spPr>
          <a:xfrm>
            <a:off x="6682325" y="29237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/>
          <p:nvPr/>
        </p:nvSpPr>
        <p:spPr>
          <a:xfrm>
            <a:off x="7444175" y="29237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8174125" y="2923775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43"/>
          <p:cNvCxnSpPr>
            <a:endCxn id="394" idx="7"/>
          </p:cNvCxnSpPr>
          <p:nvPr/>
        </p:nvCxnSpPr>
        <p:spPr>
          <a:xfrm flipH="1">
            <a:off x="6018895" y="1959952"/>
            <a:ext cx="888000" cy="52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43"/>
          <p:cNvCxnSpPr>
            <a:endCxn id="395" idx="0"/>
          </p:cNvCxnSpPr>
          <p:nvPr/>
        </p:nvCxnSpPr>
        <p:spPr>
          <a:xfrm flipH="1">
            <a:off x="6517400" y="1959700"/>
            <a:ext cx="389400" cy="48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43"/>
          <p:cNvCxnSpPr>
            <a:endCxn id="396" idx="1"/>
          </p:cNvCxnSpPr>
          <p:nvPr/>
        </p:nvCxnSpPr>
        <p:spPr>
          <a:xfrm>
            <a:off x="6906905" y="1959952"/>
            <a:ext cx="278400" cy="52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3"/>
          <p:cNvCxnSpPr>
            <a:endCxn id="397" idx="1"/>
          </p:cNvCxnSpPr>
          <p:nvPr/>
        </p:nvCxnSpPr>
        <p:spPr>
          <a:xfrm>
            <a:off x="6906755" y="1959952"/>
            <a:ext cx="888000" cy="52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43"/>
          <p:cNvSpPr/>
          <p:nvPr/>
        </p:nvSpPr>
        <p:spPr>
          <a:xfrm>
            <a:off x="5751050" y="34605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6360500" y="34605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3"/>
          <p:cNvSpPr/>
          <p:nvPr/>
        </p:nvSpPr>
        <p:spPr>
          <a:xfrm>
            <a:off x="7139350" y="34605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3"/>
          <p:cNvSpPr/>
          <p:nvPr/>
        </p:nvSpPr>
        <p:spPr>
          <a:xfrm>
            <a:off x="7748800" y="3460550"/>
            <a:ext cx="313800" cy="30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43"/>
          <p:cNvCxnSpPr>
            <a:stCxn id="394" idx="3"/>
            <a:endCxn id="398" idx="7"/>
          </p:cNvCxnSpPr>
          <p:nvPr/>
        </p:nvCxnSpPr>
        <p:spPr>
          <a:xfrm flipH="1">
            <a:off x="5561805" y="2705548"/>
            <a:ext cx="235200" cy="26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3"/>
          <p:cNvCxnSpPr>
            <a:stCxn id="398" idx="4"/>
            <a:endCxn id="408" idx="0"/>
          </p:cNvCxnSpPr>
          <p:nvPr/>
        </p:nvCxnSpPr>
        <p:spPr>
          <a:xfrm>
            <a:off x="5450925" y="3232775"/>
            <a:ext cx="4569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3"/>
          <p:cNvCxnSpPr>
            <a:stCxn id="403" idx="4"/>
            <a:endCxn id="411" idx="0"/>
          </p:cNvCxnSpPr>
          <p:nvPr/>
        </p:nvCxnSpPr>
        <p:spPr>
          <a:xfrm flipH="1">
            <a:off x="7905625" y="3232775"/>
            <a:ext cx="4254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43"/>
          <p:cNvCxnSpPr>
            <a:stCxn id="397" idx="5"/>
            <a:endCxn id="403" idx="0"/>
          </p:cNvCxnSpPr>
          <p:nvPr/>
        </p:nvCxnSpPr>
        <p:spPr>
          <a:xfrm>
            <a:off x="8016645" y="2705548"/>
            <a:ext cx="314400" cy="21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43"/>
          <p:cNvCxnSpPr>
            <a:stCxn id="396" idx="4"/>
            <a:endCxn id="402" idx="0"/>
          </p:cNvCxnSpPr>
          <p:nvPr/>
        </p:nvCxnSpPr>
        <p:spPr>
          <a:xfrm>
            <a:off x="7296250" y="2750800"/>
            <a:ext cx="3048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43"/>
          <p:cNvCxnSpPr>
            <a:stCxn id="402" idx="4"/>
            <a:endCxn id="410" idx="0"/>
          </p:cNvCxnSpPr>
          <p:nvPr/>
        </p:nvCxnSpPr>
        <p:spPr>
          <a:xfrm flipH="1">
            <a:off x="7296275" y="3232775"/>
            <a:ext cx="3048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43"/>
          <p:cNvCxnSpPr>
            <a:stCxn id="395" idx="4"/>
            <a:endCxn id="399" idx="0"/>
          </p:cNvCxnSpPr>
          <p:nvPr/>
        </p:nvCxnSpPr>
        <p:spPr>
          <a:xfrm flipH="1">
            <a:off x="6136700" y="2750800"/>
            <a:ext cx="3807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43"/>
          <p:cNvCxnSpPr>
            <a:stCxn id="399" idx="4"/>
            <a:endCxn id="409" idx="0"/>
          </p:cNvCxnSpPr>
          <p:nvPr/>
        </p:nvCxnSpPr>
        <p:spPr>
          <a:xfrm>
            <a:off x="6136575" y="3232775"/>
            <a:ext cx="3807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43"/>
          <p:cNvCxnSpPr>
            <a:stCxn id="394" idx="4"/>
            <a:endCxn id="401" idx="0"/>
          </p:cNvCxnSpPr>
          <p:nvPr/>
        </p:nvCxnSpPr>
        <p:spPr>
          <a:xfrm>
            <a:off x="5907950" y="2750800"/>
            <a:ext cx="9312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43"/>
          <p:cNvCxnSpPr>
            <a:stCxn id="397" idx="4"/>
            <a:endCxn id="401" idx="0"/>
          </p:cNvCxnSpPr>
          <p:nvPr/>
        </p:nvCxnSpPr>
        <p:spPr>
          <a:xfrm flipH="1">
            <a:off x="6839200" y="2750800"/>
            <a:ext cx="10665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43"/>
          <p:cNvCxnSpPr>
            <a:stCxn id="401" idx="4"/>
            <a:endCxn id="408" idx="0"/>
          </p:cNvCxnSpPr>
          <p:nvPr/>
        </p:nvCxnSpPr>
        <p:spPr>
          <a:xfrm flipH="1">
            <a:off x="5908025" y="3232775"/>
            <a:ext cx="9312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43"/>
          <p:cNvCxnSpPr>
            <a:stCxn id="401" idx="4"/>
            <a:endCxn id="411" idx="0"/>
          </p:cNvCxnSpPr>
          <p:nvPr/>
        </p:nvCxnSpPr>
        <p:spPr>
          <a:xfrm>
            <a:off x="6839225" y="3232775"/>
            <a:ext cx="10665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43"/>
          <p:cNvCxnSpPr>
            <a:stCxn id="398" idx="4"/>
            <a:endCxn id="410" idx="0"/>
          </p:cNvCxnSpPr>
          <p:nvPr/>
        </p:nvCxnSpPr>
        <p:spPr>
          <a:xfrm>
            <a:off x="5450925" y="3232775"/>
            <a:ext cx="18453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3"/>
          <p:cNvCxnSpPr>
            <a:stCxn id="403" idx="4"/>
            <a:endCxn id="409" idx="0"/>
          </p:cNvCxnSpPr>
          <p:nvPr/>
        </p:nvCxnSpPr>
        <p:spPr>
          <a:xfrm flipH="1">
            <a:off x="6517525" y="3232775"/>
            <a:ext cx="1813500" cy="22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3"/>
          <p:cNvCxnSpPr>
            <a:stCxn id="396" idx="4"/>
            <a:endCxn id="399" idx="0"/>
          </p:cNvCxnSpPr>
          <p:nvPr/>
        </p:nvCxnSpPr>
        <p:spPr>
          <a:xfrm flipH="1">
            <a:off x="6136450" y="2750800"/>
            <a:ext cx="11598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43"/>
          <p:cNvCxnSpPr>
            <a:stCxn id="395" idx="4"/>
            <a:endCxn id="402" idx="0"/>
          </p:cNvCxnSpPr>
          <p:nvPr/>
        </p:nvCxnSpPr>
        <p:spPr>
          <a:xfrm>
            <a:off x="6517400" y="2750800"/>
            <a:ext cx="1083600" cy="17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43"/>
          <p:cNvCxnSpPr/>
          <p:nvPr/>
        </p:nvCxnSpPr>
        <p:spPr>
          <a:xfrm flipH="1">
            <a:off x="3199400" y="3613700"/>
            <a:ext cx="751200" cy="2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3"/>
          <p:cNvCxnSpPr/>
          <p:nvPr/>
        </p:nvCxnSpPr>
        <p:spPr>
          <a:xfrm>
            <a:off x="4830225" y="3615050"/>
            <a:ext cx="777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43"/>
          <p:cNvSpPr/>
          <p:nvPr/>
        </p:nvSpPr>
        <p:spPr>
          <a:xfrm>
            <a:off x="975025" y="4069700"/>
            <a:ext cx="1794000" cy="498000"/>
          </a:xfrm>
          <a:prstGeom prst="flowChartAlternate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Q-values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43"/>
          <p:cNvSpPr/>
          <p:nvPr/>
        </p:nvSpPr>
        <p:spPr>
          <a:xfrm>
            <a:off x="6010575" y="4106125"/>
            <a:ext cx="1794000" cy="498000"/>
          </a:xfrm>
          <a:prstGeom prst="flowChartAlternate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Probabilities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43"/>
          <p:cNvCxnSpPr>
            <a:endCxn id="430" idx="0"/>
          </p:cNvCxnSpPr>
          <p:nvPr/>
        </p:nvCxnSpPr>
        <p:spPr>
          <a:xfrm>
            <a:off x="873325" y="3769400"/>
            <a:ext cx="998700" cy="30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43"/>
          <p:cNvCxnSpPr>
            <a:stCxn id="374" idx="4"/>
            <a:endCxn id="430" idx="0"/>
          </p:cNvCxnSpPr>
          <p:nvPr/>
        </p:nvCxnSpPr>
        <p:spPr>
          <a:xfrm>
            <a:off x="1482600" y="3769425"/>
            <a:ext cx="389400" cy="30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43"/>
          <p:cNvCxnSpPr>
            <a:stCxn id="375" idx="4"/>
            <a:endCxn id="430" idx="0"/>
          </p:cNvCxnSpPr>
          <p:nvPr/>
        </p:nvCxnSpPr>
        <p:spPr>
          <a:xfrm flipH="1">
            <a:off x="1872050" y="3769425"/>
            <a:ext cx="389400" cy="30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3"/>
          <p:cNvCxnSpPr>
            <a:stCxn id="376" idx="4"/>
            <a:endCxn id="430" idx="0"/>
          </p:cNvCxnSpPr>
          <p:nvPr/>
        </p:nvCxnSpPr>
        <p:spPr>
          <a:xfrm flipH="1">
            <a:off x="1871900" y="3769425"/>
            <a:ext cx="999000" cy="30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3"/>
          <p:cNvCxnSpPr>
            <a:stCxn id="408" idx="4"/>
          </p:cNvCxnSpPr>
          <p:nvPr/>
        </p:nvCxnSpPr>
        <p:spPr>
          <a:xfrm>
            <a:off x="5907950" y="3769550"/>
            <a:ext cx="999600" cy="31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3"/>
          <p:cNvCxnSpPr>
            <a:stCxn id="409" idx="4"/>
          </p:cNvCxnSpPr>
          <p:nvPr/>
        </p:nvCxnSpPr>
        <p:spPr>
          <a:xfrm>
            <a:off x="6517400" y="3769550"/>
            <a:ext cx="390000" cy="31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43"/>
          <p:cNvCxnSpPr>
            <a:stCxn id="410" idx="4"/>
          </p:cNvCxnSpPr>
          <p:nvPr/>
        </p:nvCxnSpPr>
        <p:spPr>
          <a:xfrm flipH="1">
            <a:off x="6907450" y="3769550"/>
            <a:ext cx="388800" cy="31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3"/>
          <p:cNvCxnSpPr>
            <a:stCxn id="411" idx="4"/>
          </p:cNvCxnSpPr>
          <p:nvPr/>
        </p:nvCxnSpPr>
        <p:spPr>
          <a:xfrm flipH="1">
            <a:off x="6907300" y="3769550"/>
            <a:ext cx="998400" cy="31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44"/>
          <p:cNvSpPr/>
          <p:nvPr/>
        </p:nvSpPr>
        <p:spPr>
          <a:xfrm>
            <a:off x="382000" y="286500"/>
            <a:ext cx="3458700" cy="440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4865975" y="286500"/>
            <a:ext cx="3458700" cy="440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4"/>
          <p:cNvSpPr txBox="1"/>
          <p:nvPr/>
        </p:nvSpPr>
        <p:spPr>
          <a:xfrm>
            <a:off x="1166500" y="409300"/>
            <a:ext cx="18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DQN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5545975" y="409300"/>
            <a:ext cx="2265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Policy Gradient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44"/>
          <p:cNvSpPr txBox="1"/>
          <p:nvPr/>
        </p:nvSpPr>
        <p:spPr>
          <a:xfrm>
            <a:off x="688975" y="1111475"/>
            <a:ext cx="28515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sample efficient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stable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Usually slower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Regression problem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5169575" y="1187675"/>
            <a:ext cx="28515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Better for complex environments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Can handle continuous action spaces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Prone to getting stuck in local minimum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problem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>
            <p:ph idx="4294967295" type="ctrTitle"/>
          </p:nvPr>
        </p:nvSpPr>
        <p:spPr>
          <a:xfrm>
            <a:off x="102325" y="2935900"/>
            <a:ext cx="894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Actor Critic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network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456" name="Google Shape;456;p45"/>
          <p:cNvSpPr txBox="1"/>
          <p:nvPr>
            <p:ph idx="4294967295" type="subTitle"/>
          </p:nvPr>
        </p:nvSpPr>
        <p:spPr>
          <a:xfrm>
            <a:off x="245575" y="3792550"/>
            <a:ext cx="8547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actor network predicts actions while a critic network predicts the value of taking an action</a:t>
            </a:r>
            <a:endParaRPr/>
          </a:p>
        </p:txBody>
      </p:sp>
      <p:grpSp>
        <p:nvGrpSpPr>
          <p:cNvPr id="457" name="Google Shape;457;p45"/>
          <p:cNvGrpSpPr/>
          <p:nvPr/>
        </p:nvGrpSpPr>
        <p:grpSpPr>
          <a:xfrm>
            <a:off x="3692712" y="136426"/>
            <a:ext cx="1484673" cy="1426739"/>
            <a:chOff x="3782700" y="1538288"/>
            <a:chExt cx="1578600" cy="1578600"/>
          </a:xfrm>
        </p:grpSpPr>
        <p:sp>
          <p:nvSpPr>
            <p:cNvPr id="458" name="Google Shape;458;p4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45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45"/>
          <p:cNvSpPr txBox="1"/>
          <p:nvPr/>
        </p:nvSpPr>
        <p:spPr>
          <a:xfrm>
            <a:off x="3745075" y="270025"/>
            <a:ext cx="13233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AC</a:t>
            </a:r>
            <a:endParaRPr b="1" sz="60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9300"/>
            <a:ext cx="8251974" cy="4634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Coast Riders - Human v.s. AI</a:t>
            </a:r>
            <a:endParaRPr/>
          </a:p>
        </p:txBody>
      </p:sp>
      <p:sp>
        <p:nvSpPr>
          <p:cNvPr id="475" name="Google Shape;475;p4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47" title="ai_play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250" y="1424363"/>
            <a:ext cx="4114800" cy="306575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7"/>
          <p:cNvSpPr txBox="1"/>
          <p:nvPr/>
        </p:nvSpPr>
        <p:spPr>
          <a:xfrm>
            <a:off x="1644450" y="4564500"/>
            <a:ext cx="1398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Human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47"/>
          <p:cNvSpPr txBox="1"/>
          <p:nvPr/>
        </p:nvSpPr>
        <p:spPr>
          <a:xfrm>
            <a:off x="6212700" y="4564500"/>
            <a:ext cx="1398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DQN Agent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47" title="human_player (1)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0000"/>
            <a:ext cx="4184400" cy="3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4F5B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 txBox="1"/>
          <p:nvPr>
            <p:ph type="title"/>
          </p:nvPr>
        </p:nvSpPr>
        <p:spPr>
          <a:xfrm>
            <a:off x="691200" y="628125"/>
            <a:ext cx="82911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Challenges of Reinforcement Learning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5" name="Google Shape;485;p4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48"/>
          <p:cNvSpPr txBox="1"/>
          <p:nvPr/>
        </p:nvSpPr>
        <p:spPr>
          <a:xfrm>
            <a:off x="662575" y="1612050"/>
            <a:ext cx="6202200" cy="26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-"/>
            </a:pP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Instability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-"/>
            </a:pP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Computationally expensive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-"/>
            </a:pP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Reproducibility</a:t>
            </a: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-"/>
            </a:pP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Exploitation 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descr="We’ve observed agents discovering progressively more complex tool use while playing a simple game of hide-and-seek. Through training in our new simulated hide-and-seek environment, agents build a series of six distinct strategies and counterstrategies, some of which we did not know our environment supported. The self-supervised emergent complexity in this simple environment further suggests that multi-agent co-adaptation may one day produce extremely complex and intelligent behavior.&#10;&#10;Learn more: https://openai.com/blog/emergent-tool-use/" id="492" name="Google Shape;492;p49" title="Multi-Agent Hide and See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763" y="502544"/>
            <a:ext cx="5517875" cy="41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5891200" y="1301409"/>
            <a:ext cx="2446500" cy="25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 models learn to select actions in effort to maximize potential rewards</a:t>
            </a:r>
            <a:endParaRPr/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87525" y="778550"/>
            <a:ext cx="6681300" cy="21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Reinforcement</a:t>
            </a:r>
            <a:endParaRPr b="1" sz="5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r>
              <a:rPr b="1" lang="en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seeks 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improve 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 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"/>
          <p:cNvSpPr txBox="1"/>
          <p:nvPr>
            <p:ph idx="4294967295" type="body"/>
          </p:nvPr>
        </p:nvSpPr>
        <p:spPr>
          <a:xfrm>
            <a:off x="244650" y="405024"/>
            <a:ext cx="8179200" cy="44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Awesome lectures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Lex Fridman (MIT)</a:t>
            </a:r>
            <a:r>
              <a:rPr b="1" lang="en" sz="1800"/>
              <a:t> -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https://www.youtube.com/watch?v=zR11FLZ-O9M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https://deeplearning.mit.edu/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https://medium.com/tensorflow/mit-deep-learning-basics-introduction-and-overview-with-tensorflow-355bcd26baf0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Emma Brunskill (Stanford) - 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https://www.youtube.com/watch?v=FgzM3zpZ55o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David Silver (Google DeepMind) -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https://www.youtube.com/watch?v=2pWv7GOvuf0</a:t>
            </a:r>
            <a:r>
              <a:rPr lang="en" sz="1800"/>
              <a:t> </a:t>
            </a:r>
            <a:endParaRPr sz="1800"/>
          </a:p>
        </p:txBody>
      </p:sp>
      <p:sp>
        <p:nvSpPr>
          <p:cNvPr id="498" name="Google Shape;498;p50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1"/>
          <p:cNvSpPr txBox="1"/>
          <p:nvPr>
            <p:ph idx="4294967295" type="ctrTitle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4ECDC4"/>
                </a:solidFill>
              </a:rPr>
              <a:t>Thanks!</a:t>
            </a:r>
            <a:endParaRPr sz="12000">
              <a:solidFill>
                <a:srgbClr val="4ECDC4"/>
              </a:solidFill>
            </a:endParaRPr>
          </a:p>
        </p:txBody>
      </p:sp>
      <p:sp>
        <p:nvSpPr>
          <p:cNvPr id="505" name="Google Shape;505;p51"/>
          <p:cNvSpPr txBox="1"/>
          <p:nvPr>
            <p:ph idx="4294967295" type="subTitle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000"/>
              <a:t>Any questions?</a:t>
            </a:r>
            <a:endParaRPr b="1" sz="4000"/>
          </a:p>
        </p:txBody>
      </p:sp>
      <p:sp>
        <p:nvSpPr>
          <p:cNvPr id="506" name="Google Shape;506;p51"/>
          <p:cNvSpPr txBox="1"/>
          <p:nvPr>
            <p:ph idx="4294967295" type="body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54F5B"/>
                </a:solidFill>
              </a:rPr>
              <a:t>You can find this presentation, and the corresponding lesson and lab at:</a:t>
            </a:r>
            <a:endParaRPr sz="2000">
              <a:solidFill>
                <a:srgbClr val="454F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https://github.com/matthewsparr/Reinforcement-Learning-Lesson</a:t>
            </a:r>
            <a:r>
              <a:rPr lang="en" sz="2000">
                <a:solidFill>
                  <a:srgbClr val="454F5B"/>
                </a:solidFill>
              </a:rPr>
              <a:t> </a:t>
            </a:r>
            <a:endParaRPr sz="2000">
              <a:solidFill>
                <a:srgbClr val="454F5B"/>
              </a:solidFill>
            </a:endParaRPr>
          </a:p>
        </p:txBody>
      </p:sp>
      <p:sp>
        <p:nvSpPr>
          <p:cNvPr id="507" name="Google Shape;507;p51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508" name="Google Shape;508;p51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4294967295" type="ctrTitle"/>
          </p:nvPr>
        </p:nvSpPr>
        <p:spPr>
          <a:xfrm>
            <a:off x="582500" y="1085450"/>
            <a:ext cx="711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 are</a:t>
            </a:r>
            <a:endParaRPr sz="8000"/>
          </a:p>
        </p:txBody>
      </p:sp>
      <p:sp>
        <p:nvSpPr>
          <p:cNvPr id="94" name="Google Shape;94;p15"/>
          <p:cNvSpPr txBox="1"/>
          <p:nvPr>
            <p:ph idx="4294967295" type="subTitle"/>
          </p:nvPr>
        </p:nvSpPr>
        <p:spPr>
          <a:xfrm>
            <a:off x="701975" y="1959800"/>
            <a:ext cx="7112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000"/>
              <a:t>the applications of RL</a:t>
            </a:r>
            <a:r>
              <a:rPr b="1" lang="en" sz="4000"/>
              <a:t>?</a:t>
            </a:r>
            <a:endParaRPr b="1" sz="4000"/>
          </a:p>
        </p:txBody>
      </p:sp>
      <p:sp>
        <p:nvSpPr>
          <p:cNvPr id="95" name="Google Shape;95;p15"/>
          <p:cNvSpPr/>
          <p:nvPr/>
        </p:nvSpPr>
        <p:spPr>
          <a:xfrm>
            <a:off x="813273" y="26941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robots</a:t>
            </a:r>
            <a:endParaRPr/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00" y="1413625"/>
            <a:ext cx="428625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675" y="1660788"/>
            <a:ext cx="4106950" cy="2725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chemical reactions</a:t>
            </a:r>
            <a:endParaRPr/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75" y="1422875"/>
            <a:ext cx="4554450" cy="34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traffic flow</a:t>
            </a:r>
            <a:endParaRPr/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475" y="1453250"/>
            <a:ext cx="60960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vehicles</a:t>
            </a:r>
            <a:endParaRPr/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25" y="1557050"/>
            <a:ext cx="5888025" cy="3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